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embeddedFontLst>
    <p:embeddedFont>
      <p:font typeface="PT Sans Narrow"/>
      <p:regular r:id="rId52"/>
      <p:bold r:id="rId53"/>
    </p:embeddedFont>
    <p:embeddedFont>
      <p:font typeface="Open Sans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PTSansNarrow-bold.fntdata"/><Relationship Id="rId52" Type="http://schemas.openxmlformats.org/officeDocument/2006/relationships/font" Target="fonts/PTSansNarrow-regular.fntdata"/><Relationship Id="rId11" Type="http://schemas.openxmlformats.org/officeDocument/2006/relationships/slide" Target="slides/slide6.xml"/><Relationship Id="rId55" Type="http://schemas.openxmlformats.org/officeDocument/2006/relationships/font" Target="fonts/OpenSans-bold.fntdata"/><Relationship Id="rId10" Type="http://schemas.openxmlformats.org/officeDocument/2006/relationships/slide" Target="slides/slide5.xml"/><Relationship Id="rId54" Type="http://schemas.openxmlformats.org/officeDocument/2006/relationships/font" Target="fonts/OpenSans-regular.fntdata"/><Relationship Id="rId13" Type="http://schemas.openxmlformats.org/officeDocument/2006/relationships/slide" Target="slides/slide8.xml"/><Relationship Id="rId57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56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036555b7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036555b7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fbab005e74_2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fbab005e74_2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bab005e74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bab005e74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fbab005e74_2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fbab005e74_2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fbab005e74_2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fbab005e74_2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bab005e74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fbab005e74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c621d955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fc621d955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fbab005e74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fbab005e74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fbab005e74_2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fbab005e74_2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bab005e74_2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fbab005e74_2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fbab005e74_2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fbab005e74_2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fbab005e74_2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fbab005e74_2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bab005e74_2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fbab005e74_2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bab005e74_2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fbab005e74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fbab005e74_2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fbab005e74_2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fbab005e74_2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fbab005e74_2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0252caabc1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0252caabc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fc621d9557_9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fc621d9557_9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fc621d9557_9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fc621d9557_9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0252caabc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0252caabc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0252caabc1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0252caabc1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fc621d9557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fc621d9557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0252caabc1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0252caabc1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fbab005e74_2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fbab005e74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fbab005e74_2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fbab005e74_2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0252caabc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0252caabc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0252caabc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0252caabc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0252caabc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0252caabc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0252caabc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0252caabc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0252caabc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10252caabc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0252caabc1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10252caabc1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0252caabc1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0252caabc1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0252caabc1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0252caabc1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0252caabc1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0252caabc1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0252caabc1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10252caabc1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10252caabc1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10252caabc1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10252caabc1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10252caabc1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1028fdbae6a_3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1028fdbae6a_3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028fdbae6a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1028fdbae6a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028fdbae6a_3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1028fdbae6a_3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0252caabc1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10252caabc1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10252caabc1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10252caabc1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0252caabc1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10252caabc1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10252caabc1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10252caabc1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10252caabc1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10252caabc1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34.png"/><Relationship Id="rId6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33.png"/><Relationship Id="rId5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3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image" Target="../media/image23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Relationship Id="rId4" Type="http://schemas.openxmlformats.org/officeDocument/2006/relationships/image" Target="../media/image29.png"/><Relationship Id="rId5" Type="http://schemas.openxmlformats.org/officeDocument/2006/relationships/image" Target="../media/image36.png"/><Relationship Id="rId6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5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Relationship Id="rId4" Type="http://schemas.openxmlformats.org/officeDocument/2006/relationships/image" Target="../media/image41.png"/><Relationship Id="rId5" Type="http://schemas.openxmlformats.org/officeDocument/2006/relationships/image" Target="../media/image5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png"/><Relationship Id="rId4" Type="http://schemas.openxmlformats.org/officeDocument/2006/relationships/image" Target="../media/image47.png"/><Relationship Id="rId5" Type="http://schemas.openxmlformats.org/officeDocument/2006/relationships/image" Target="../media/image5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png"/><Relationship Id="rId4" Type="http://schemas.openxmlformats.org/officeDocument/2006/relationships/image" Target="../media/image49.png"/><Relationship Id="rId5" Type="http://schemas.openxmlformats.org/officeDocument/2006/relationships/image" Target="../media/image4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7.png"/><Relationship Id="rId4" Type="http://schemas.openxmlformats.org/officeDocument/2006/relationships/image" Target="../media/image43.png"/><Relationship Id="rId5" Type="http://schemas.openxmlformats.org/officeDocument/2006/relationships/image" Target="../media/image46.png"/><Relationship Id="rId6" Type="http://schemas.openxmlformats.org/officeDocument/2006/relationships/image" Target="../media/image6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7.png"/><Relationship Id="rId4" Type="http://schemas.openxmlformats.org/officeDocument/2006/relationships/image" Target="../media/image50.png"/><Relationship Id="rId5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png"/><Relationship Id="rId4" Type="http://schemas.openxmlformats.org/officeDocument/2006/relationships/image" Target="../media/image52.png"/><Relationship Id="rId5" Type="http://schemas.openxmlformats.org/officeDocument/2006/relationships/image" Target="../media/image6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png"/><Relationship Id="rId4" Type="http://schemas.openxmlformats.org/officeDocument/2006/relationships/image" Target="../media/image58.png"/><Relationship Id="rId5" Type="http://schemas.openxmlformats.org/officeDocument/2006/relationships/image" Target="../media/image5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png"/><Relationship Id="rId4" Type="http://schemas.openxmlformats.org/officeDocument/2006/relationships/image" Target="../media/image17.png"/><Relationship Id="rId5" Type="http://schemas.openxmlformats.org/officeDocument/2006/relationships/image" Target="../media/image5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7.png"/><Relationship Id="rId4" Type="http://schemas.openxmlformats.org/officeDocument/2006/relationships/image" Target="../media/image60.png"/><Relationship Id="rId5" Type="http://schemas.openxmlformats.org/officeDocument/2006/relationships/image" Target="../media/image5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7.png"/><Relationship Id="rId4" Type="http://schemas.openxmlformats.org/officeDocument/2006/relationships/image" Target="../media/image62.png"/><Relationship Id="rId5" Type="http://schemas.openxmlformats.org/officeDocument/2006/relationships/image" Target="../media/image17.png"/><Relationship Id="rId6" Type="http://schemas.openxmlformats.org/officeDocument/2006/relationships/image" Target="../media/image64.png"/><Relationship Id="rId7" Type="http://schemas.openxmlformats.org/officeDocument/2006/relationships/image" Target="../media/image6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7.png"/><Relationship Id="rId4" Type="http://schemas.openxmlformats.org/officeDocument/2006/relationships/image" Target="../media/image6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7.png"/><Relationship Id="rId4" Type="http://schemas.openxmlformats.org/officeDocument/2006/relationships/image" Target="../media/image6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7.png"/><Relationship Id="rId4" Type="http://schemas.openxmlformats.org/officeDocument/2006/relationships/image" Target="../media/image6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5.png"/><Relationship Id="rId4" Type="http://schemas.openxmlformats.org/officeDocument/2006/relationships/image" Target="../media/image1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7.png"/><Relationship Id="rId4" Type="http://schemas.openxmlformats.org/officeDocument/2006/relationships/image" Target="../media/image76.png"/><Relationship Id="rId5" Type="http://schemas.openxmlformats.org/officeDocument/2006/relationships/image" Target="../media/image72.png"/><Relationship Id="rId6" Type="http://schemas.openxmlformats.org/officeDocument/2006/relationships/image" Target="../media/image7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7.png"/><Relationship Id="rId4" Type="http://schemas.openxmlformats.org/officeDocument/2006/relationships/image" Target="../media/image7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7.png"/><Relationship Id="rId4" Type="http://schemas.openxmlformats.org/officeDocument/2006/relationships/image" Target="../media/image75.png"/><Relationship Id="rId5" Type="http://schemas.openxmlformats.org/officeDocument/2006/relationships/image" Target="../media/image7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7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377500" y="2234050"/>
            <a:ext cx="8553600" cy="11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359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60"/>
              <a:t>Presentazione Software</a:t>
            </a:r>
            <a:endParaRPr sz="316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60"/>
              <a:t>Gestionale Amministrativo</a:t>
            </a:r>
            <a:r>
              <a:rPr lang="it" sz="3160"/>
              <a:t> UISP</a:t>
            </a:r>
            <a:endParaRPr sz="3160"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0" y="4018375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242"/>
              <a:t>Benvenuti, inizieremo tra pochi minuti…..</a:t>
            </a:r>
            <a:endParaRPr b="1" sz="3242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4050" y="1181725"/>
            <a:ext cx="2207200" cy="1107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8577075" y="4743300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0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ctrTitle"/>
          </p:nvPr>
        </p:nvSpPr>
        <p:spPr>
          <a:xfrm>
            <a:off x="455325" y="2014725"/>
            <a:ext cx="8553600" cy="11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4260"/>
              <a:t>Software Gestionale Amministrativo UISP</a:t>
            </a:r>
            <a:endParaRPr sz="4260"/>
          </a:p>
        </p:txBody>
      </p:sp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0" y="4018375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Firenze, 22/11/2021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Relatore Andrea Vannini - ABSOLUTE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9425" y="1226325"/>
            <a:ext cx="2207200" cy="11070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6628300" y="454125"/>
            <a:ext cx="2317800" cy="4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Argomenti</a:t>
            </a:r>
            <a:endParaRPr b="1"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33225" y="1054300"/>
            <a:ext cx="4260300" cy="393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Introduzione alla piattaforma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Modalità di accesso al software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Accessi e autorizzazioni operatori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Struttura contabilità della rete associativa UISP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Anagrafica unica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Collegamento con Tesseramento</a:t>
            </a:r>
            <a:endParaRPr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4819100" y="1054300"/>
            <a:ext cx="4260300" cy="39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Cespiti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Bilancio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Riclassificazione CTS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Ritenute Acconto e Cert. Unica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Fatturazione Elettronica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Assistenza e Formazione</a:t>
            </a:r>
            <a:endParaRPr b="1"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Supporto migrazione</a:t>
            </a:r>
            <a:endParaRPr/>
          </a:p>
        </p:txBody>
      </p:sp>
      <p:sp>
        <p:nvSpPr>
          <p:cNvPr id="86" name="Google Shape;86;p15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 </a:t>
            </a:r>
            <a:endParaRPr sz="1200"/>
          </a:p>
        </p:txBody>
      </p:sp>
      <p:sp>
        <p:nvSpPr>
          <p:cNvPr id="87" name="Google Shape;87;p15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818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it" sz="1800">
                <a:solidFill>
                  <a:schemeClr val="dk2"/>
                </a:solidFill>
              </a:rPr>
              <a:t>Introduzione alla piattaforma software</a:t>
            </a:r>
            <a:endParaRPr b="1"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>
            <p:ph idx="1" type="body"/>
          </p:nvPr>
        </p:nvSpPr>
        <p:spPr>
          <a:xfrm>
            <a:off x="272750" y="1568775"/>
            <a:ext cx="8806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Software Enterprise WEB BASED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Progetto custom per UISP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it"/>
              <a:t>Piattaforma Cloud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it"/>
              <a:t>Piattaforma sviluppo Enterprise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100% compatibile con dati versione precedente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Integrato con tesseramento</a:t>
            </a:r>
            <a:endParaRPr/>
          </a:p>
        </p:txBody>
      </p:sp>
      <p:sp>
        <p:nvSpPr>
          <p:cNvPr id="95" name="Google Shape;95;p16"/>
          <p:cNvSpPr txBox="1"/>
          <p:nvPr/>
        </p:nvSpPr>
        <p:spPr>
          <a:xfrm>
            <a:off x="8559950" y="47373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 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333225" y="868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Modalità di accesso</a:t>
            </a:r>
            <a:endParaRPr b="1"/>
          </a:p>
        </p:txBody>
      </p:sp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333225" y="1380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Software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Browser (chrome, mozilla, safari, edge)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Interfaccia responsive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Computer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Palmari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Cellulari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Output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Stampe PDF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Export Excel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Print agent (solo PC con Windows)</a:t>
            </a:r>
            <a:endParaRPr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 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294300" y="13729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Livelli associativi UISP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UISP Nazionale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Comitati Regionali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Comitati Territoriali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Solo software Tesseramento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Affiliate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 txBox="1"/>
          <p:nvPr>
            <p:ph type="title"/>
          </p:nvPr>
        </p:nvSpPr>
        <p:spPr>
          <a:xfrm>
            <a:off x="333225" y="868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Accessi e autorizzazioni operatori</a:t>
            </a:r>
            <a:endParaRPr b="1"/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4819250" y="13729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Operatori (template):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Legale Rappresentante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Segretario Generale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Resp. Gestione Amministrativa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Contabile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Tesseramento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it"/>
              <a:t>Senza contabilità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it"/>
              <a:t>Front Office (emissione ricevute)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it"/>
              <a:t>Responsabile SdA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….  e eventuali esigenze future</a:t>
            </a:r>
            <a:endParaRPr/>
          </a:p>
        </p:txBody>
      </p:sp>
      <p:sp>
        <p:nvSpPr>
          <p:cNvPr id="114" name="Google Shape;114;p18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333225" y="470100"/>
            <a:ext cx="8520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Struttura </a:t>
            </a:r>
            <a:r>
              <a:rPr lang="it" sz="1800">
                <a:solidFill>
                  <a:schemeClr val="dk2"/>
                </a:solidFill>
              </a:rPr>
              <a:t>menu completo</a:t>
            </a:r>
            <a:endParaRPr b="1"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pic>
        <p:nvPicPr>
          <p:cNvPr id="124" name="Google Shape;124;p19"/>
          <p:cNvPicPr preferRelativeResize="0"/>
          <p:nvPr/>
        </p:nvPicPr>
        <p:blipFill rotWithShape="1">
          <a:blip r:embed="rId4">
            <a:alphaModFix/>
          </a:blip>
          <a:srcRect b="0" l="0" r="0" t="11047"/>
          <a:stretch/>
        </p:blipFill>
        <p:spPr>
          <a:xfrm>
            <a:off x="382050" y="820700"/>
            <a:ext cx="8270626" cy="401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/>
          <p:nvPr/>
        </p:nvSpPr>
        <p:spPr>
          <a:xfrm>
            <a:off x="108250" y="1282350"/>
            <a:ext cx="2152500" cy="34509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0"/>
          <p:cNvSpPr/>
          <p:nvPr/>
        </p:nvSpPr>
        <p:spPr>
          <a:xfrm>
            <a:off x="2260750" y="1282350"/>
            <a:ext cx="6729000" cy="3450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0"/>
          <p:cNvSpPr txBox="1"/>
          <p:nvPr>
            <p:ph type="title"/>
          </p:nvPr>
        </p:nvSpPr>
        <p:spPr>
          <a:xfrm>
            <a:off x="333225" y="868500"/>
            <a:ext cx="8520600" cy="4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Struttura contabilità 1/2</a:t>
            </a:r>
            <a:endParaRPr b="1"/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763" y="1418075"/>
            <a:ext cx="2152650" cy="19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3638" y="1418075"/>
            <a:ext cx="2105025" cy="26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0"/>
          <p:cNvPicPr preferRelativeResize="0"/>
          <p:nvPr/>
        </p:nvPicPr>
        <p:blipFill rotWithShape="1">
          <a:blip r:embed="rId6">
            <a:alphaModFix/>
          </a:blip>
          <a:srcRect b="0" l="3006" r="0" t="0"/>
          <a:stretch/>
        </p:blipFill>
        <p:spPr>
          <a:xfrm>
            <a:off x="203338" y="1418075"/>
            <a:ext cx="1962875" cy="14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/>
          <p:cNvPicPr preferRelativeResize="0"/>
          <p:nvPr/>
        </p:nvPicPr>
        <p:blipFill rotWithShape="1">
          <a:blip r:embed="rId7">
            <a:alphaModFix/>
          </a:blip>
          <a:srcRect b="0" l="0" r="6226" t="0"/>
          <a:stretch/>
        </p:blipFill>
        <p:spPr>
          <a:xfrm>
            <a:off x="6812899" y="1418075"/>
            <a:ext cx="215265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139" name="Google Shape;139;p20"/>
          <p:cNvSpPr txBox="1"/>
          <p:nvPr/>
        </p:nvSpPr>
        <p:spPr>
          <a:xfrm>
            <a:off x="203325" y="3275875"/>
            <a:ext cx="1962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Abilitazione nel tesseramento, dopo attivazione modulo contabilità.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2413475" y="3406275"/>
            <a:ext cx="2105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Gestione registrazioni contabili fatturazione, contabilizzazione e-commerce e partitario.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4623613" y="4111350"/>
            <a:ext cx="2105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Anagrafica e </a:t>
            </a: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tabelle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6836663" y="2612950"/>
            <a:ext cx="2105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Stampa bilanci 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Inserimento bilanci preventivi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Bilancio Riclassificato CTS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Bilancio Comparato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/>
          <p:nvPr/>
        </p:nvSpPr>
        <p:spPr>
          <a:xfrm>
            <a:off x="6749575" y="1270250"/>
            <a:ext cx="2309400" cy="34509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r</a:t>
            </a:r>
            <a:endParaRPr/>
          </a:p>
        </p:txBody>
      </p:sp>
      <p:sp>
        <p:nvSpPr>
          <p:cNvPr id="148" name="Google Shape;148;p21"/>
          <p:cNvSpPr/>
          <p:nvPr/>
        </p:nvSpPr>
        <p:spPr>
          <a:xfrm>
            <a:off x="95550" y="1270275"/>
            <a:ext cx="6619500" cy="3450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1"/>
          <p:cNvSpPr txBox="1"/>
          <p:nvPr>
            <p:ph type="title"/>
          </p:nvPr>
        </p:nvSpPr>
        <p:spPr>
          <a:xfrm>
            <a:off x="333225" y="868500"/>
            <a:ext cx="8520600" cy="4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Struttura contabilità 2/2</a:t>
            </a:r>
            <a:endParaRPr b="1"/>
          </a:p>
        </p:txBody>
      </p:sp>
      <p:pic>
        <p:nvPicPr>
          <p:cNvPr id="150" name="Google Shape;15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100" y="1414500"/>
            <a:ext cx="21145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7125" y="1414488"/>
            <a:ext cx="213360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788" y="1414488"/>
            <a:ext cx="2143125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7463" y="1824025"/>
            <a:ext cx="2133600" cy="14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/>
          <p:nvPr/>
        </p:nvSpPr>
        <p:spPr>
          <a:xfrm>
            <a:off x="6834475" y="1427950"/>
            <a:ext cx="21336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highlight>
                  <a:schemeClr val="accent6"/>
                </a:highlight>
              </a:rPr>
              <a:t>BETA RELEASE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6749575" y="3438450"/>
            <a:ext cx="2309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Rilascio in 3 fasi: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inserimento documenti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contabilizzazione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Cert. Unica e creazione file entratel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8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159" name="Google Shape;159;p21"/>
          <p:cNvSpPr txBox="1"/>
          <p:nvPr/>
        </p:nvSpPr>
        <p:spPr>
          <a:xfrm>
            <a:off x="203325" y="3275875"/>
            <a:ext cx="196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Gestione IVA ordinaria e 398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2317125" y="3363675"/>
            <a:ext cx="211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Modulo cespiti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4495800" y="3580675"/>
            <a:ext cx="2114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Funzioni avanzate contabilità e funzioni di servizio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249675" y="1344425"/>
            <a:ext cx="4260300" cy="18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/>
              <a:t>Tabelle </a:t>
            </a:r>
            <a:r>
              <a:rPr b="1" lang="it"/>
              <a:t>Contabilità</a:t>
            </a:r>
            <a:endParaRPr b="1"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it"/>
              <a:t>Piano dei conti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"/>
              <a:t>Riclassificazione CTS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"/>
              <a:t>Conti cespiti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"/>
              <a:t>Centri di costo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"/>
              <a:t>Causali contabili</a:t>
            </a:r>
            <a:endParaRPr b="1"/>
          </a:p>
        </p:txBody>
      </p:sp>
      <p:sp>
        <p:nvSpPr>
          <p:cNvPr id="167" name="Google Shape;167;p22"/>
          <p:cNvSpPr txBox="1"/>
          <p:nvPr>
            <p:ph type="title"/>
          </p:nvPr>
        </p:nvSpPr>
        <p:spPr>
          <a:xfrm>
            <a:off x="333225" y="868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Modello Nazionale</a:t>
            </a:r>
            <a:endParaRPr b="1"/>
          </a:p>
        </p:txBody>
      </p:sp>
      <p:pic>
        <p:nvPicPr>
          <p:cNvPr id="168" name="Google Shape;16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/>
          <p:cNvSpPr txBox="1"/>
          <p:nvPr>
            <p:ph idx="1" type="body"/>
          </p:nvPr>
        </p:nvSpPr>
        <p:spPr>
          <a:xfrm>
            <a:off x="311700" y="3115000"/>
            <a:ext cx="4260300" cy="16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/>
              <a:t>Tabelle Servizio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Categorie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Prodotti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Causali Pagamento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Aliquote IVA</a:t>
            </a:r>
            <a:endParaRPr/>
          </a:p>
        </p:txBody>
      </p:sp>
      <p:sp>
        <p:nvSpPr>
          <p:cNvPr id="170" name="Google Shape;170;p22"/>
          <p:cNvSpPr txBox="1"/>
          <p:nvPr/>
        </p:nvSpPr>
        <p:spPr>
          <a:xfrm>
            <a:off x="3157575" y="1344425"/>
            <a:ext cx="5860200" cy="3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Obiettivi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Semplificazione inserimento, ricerca e stampe s</a:t>
            </a: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critture contabili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Procedure guidate (e-commerce, cespiti, etc) 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Redazione bilancio e riclassificazione CTS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Aggiornamento dati da modello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Adeguamenti normativi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Nuovi software (Ritenute acconto, etc)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Semplificazione operazioni Organi di controllo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it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Flessibilità (personalizzazione dati)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9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22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>
            <p:ph type="title"/>
          </p:nvPr>
        </p:nvSpPr>
        <p:spPr>
          <a:xfrm>
            <a:off x="6461375" y="810775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Rete Associativa UISP </a:t>
            </a:r>
            <a:endParaRPr b="1"/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150" y="810775"/>
            <a:ext cx="5076125" cy="39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/>
        </p:nvSpPr>
        <p:spPr>
          <a:xfrm>
            <a:off x="6026975" y="3490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Piano dei conti</a:t>
            </a:r>
            <a:endParaRPr/>
          </a:p>
        </p:txBody>
      </p:sp>
      <p:sp>
        <p:nvSpPr>
          <p:cNvPr id="181" name="Google Shape;181;p23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10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5489925" y="1210975"/>
            <a:ext cx="3495900" cy="923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Piano dei conti su 3 livelli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Conti personalizzabili nelle descrizioni (es. conti correnti o società collegate)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Gestione contabilità Ordinaria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581375" y="4660425"/>
            <a:ext cx="7579500" cy="369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Automatismi per collegamento anagrafiche e mastrini cli/for, chiusure, incassi, riclassificazione, etc.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23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pic>
        <p:nvPicPr>
          <p:cNvPr id="185" name="Google Shape;18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1550" y="2232674"/>
            <a:ext cx="5752451" cy="2329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/>
          <p:nvPr>
            <p:ph type="title"/>
          </p:nvPr>
        </p:nvSpPr>
        <p:spPr>
          <a:xfrm>
            <a:off x="6461375" y="810775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Rete Associativa UISP</a:t>
            </a:r>
            <a:endParaRPr b="1"/>
          </a:p>
        </p:txBody>
      </p:sp>
      <p:pic>
        <p:nvPicPr>
          <p:cNvPr id="191" name="Google Shape;19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4"/>
          <p:cNvSpPr txBox="1"/>
          <p:nvPr/>
        </p:nvSpPr>
        <p:spPr>
          <a:xfrm>
            <a:off x="5985950" y="3490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Centri di costo</a:t>
            </a:r>
            <a:endParaRPr/>
          </a:p>
        </p:txBody>
      </p:sp>
      <p:sp>
        <p:nvSpPr>
          <p:cNvPr id="193" name="Google Shape;193;p24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5248925" y="1210975"/>
            <a:ext cx="3736800" cy="754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Primi 2 livelli bloccati con modello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Struttura organizzativa della UISP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Livelli 3 e 4 personalizzabili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" name="Google Shape;195;p24"/>
          <p:cNvSpPr txBox="1"/>
          <p:nvPr/>
        </p:nvSpPr>
        <p:spPr>
          <a:xfrm>
            <a:off x="5248925" y="4000825"/>
            <a:ext cx="3736800" cy="58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Progettazione software basata sul modello contabile </a:t>
            </a: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Centri di Costo 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6" name="Google Shape;19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650" y="810775"/>
            <a:ext cx="4956177" cy="41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4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pic>
        <p:nvPicPr>
          <p:cNvPr id="198" name="Google Shape;19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2017" y="2040750"/>
            <a:ext cx="7203706" cy="185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54272"/>
            <a:ext cx="5527145" cy="413682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5"/>
          <p:cNvSpPr txBox="1"/>
          <p:nvPr/>
        </p:nvSpPr>
        <p:spPr>
          <a:xfrm>
            <a:off x="6026975" y="366575"/>
            <a:ext cx="30000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Riclassificazione CTS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it" sz="16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Rete Associativa UISP</a:t>
            </a:r>
            <a:endParaRPr sz="1200"/>
          </a:p>
        </p:txBody>
      </p:sp>
      <p:sp>
        <p:nvSpPr>
          <p:cNvPr id="206" name="Google Shape;206;p25"/>
          <p:cNvSpPr txBox="1"/>
          <p:nvPr/>
        </p:nvSpPr>
        <p:spPr>
          <a:xfrm>
            <a:off x="5776075" y="1569875"/>
            <a:ext cx="3256500" cy="2770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Modello Ministeriale.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Tutti i conti del PDC sono riclassificati in automatico.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i conti possono avere più riclassificazioni (es. costi e ricavi di interesse generale , da attività diverse, etc.).  In fase inserimento è possibile selezionare la riclassificazione specifica.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7" name="Google Shape;207;p25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/>
          <p:nvPr>
            <p:ph type="title"/>
          </p:nvPr>
        </p:nvSpPr>
        <p:spPr>
          <a:xfrm>
            <a:off x="6461375" y="810775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2"/>
                </a:solidFill>
              </a:rPr>
              <a:t>Rete Associativa UISP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214" name="Google Shape;2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150" y="926575"/>
            <a:ext cx="7272799" cy="307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4300" y="3039447"/>
            <a:ext cx="6555199" cy="19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6"/>
          <p:cNvSpPr txBox="1"/>
          <p:nvPr/>
        </p:nvSpPr>
        <p:spPr>
          <a:xfrm>
            <a:off x="5985950" y="3490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Conti cespiti</a:t>
            </a:r>
            <a:endParaRPr/>
          </a:p>
        </p:txBody>
      </p:sp>
      <p:sp>
        <p:nvSpPr>
          <p:cNvPr id="218" name="Google Shape;218;p26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" name="Google Shape;219;p26"/>
          <p:cNvSpPr txBox="1"/>
          <p:nvPr/>
        </p:nvSpPr>
        <p:spPr>
          <a:xfrm>
            <a:off x="7071375" y="1210975"/>
            <a:ext cx="2008200" cy="158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Le categorie dei cespiti sono state semplificate in conti con i quali a</a:t>
            </a: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utomatizzare tutte le procedure di contabilizzazione relative ai cespiti.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" name="Google Shape;220;p26"/>
          <p:cNvSpPr txBox="1"/>
          <p:nvPr/>
        </p:nvSpPr>
        <p:spPr>
          <a:xfrm>
            <a:off x="316175" y="4111775"/>
            <a:ext cx="1694400" cy="785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Predisposizione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schemi percentuali ammortamento. 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" name="Google Shape;221;p26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54272"/>
            <a:ext cx="5011778" cy="413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1175" y="1160300"/>
            <a:ext cx="5751551" cy="271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8827" y="3634525"/>
            <a:ext cx="1597423" cy="1356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7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" name="Google Shape;231;p27"/>
          <p:cNvSpPr txBox="1"/>
          <p:nvPr/>
        </p:nvSpPr>
        <p:spPr>
          <a:xfrm>
            <a:off x="152400" y="3790500"/>
            <a:ext cx="7047000" cy="120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Prodotti e categorie Tesseramento UISP </a:t>
            </a: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precaricati </a:t>
            </a: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da modello (aggiornamento automatico)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Possibilità inserimento prodotti personalizzati (corsi, iscrizioni, etc)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Classificazione prodotti in categorie (es. per impianto sportivo, etc)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Automatizzazione scritture contabilità su emissione ricevute </a:t>
            </a: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(pdc, cdc, risconti, etc)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Funzione avanzata di duplicazione prodotti e categorie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Contabilità “trasparente” per operatori Front Office Tesseramento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" name="Google Shape;232;p27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233" name="Google Shape;233;p27"/>
          <p:cNvSpPr txBox="1"/>
          <p:nvPr/>
        </p:nvSpPr>
        <p:spPr>
          <a:xfrm>
            <a:off x="6042025" y="42317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6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Prodotti</a:t>
            </a:r>
            <a:endParaRPr b="1" sz="18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234" name="Google Shape;234;p27"/>
          <p:cNvSpPr txBox="1"/>
          <p:nvPr/>
        </p:nvSpPr>
        <p:spPr>
          <a:xfrm>
            <a:off x="6013725" y="7641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6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Rete Associativa UISP</a:t>
            </a:r>
            <a:endParaRPr b="1" sz="1800">
              <a:solidFill>
                <a:schemeClr val="dk2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8"/>
          <p:cNvSpPr txBox="1"/>
          <p:nvPr>
            <p:ph type="title"/>
          </p:nvPr>
        </p:nvSpPr>
        <p:spPr>
          <a:xfrm>
            <a:off x="6461375" y="656875"/>
            <a:ext cx="2565600" cy="3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600">
                <a:solidFill>
                  <a:schemeClr val="dk2"/>
                </a:solidFill>
              </a:rPr>
              <a:t>Rete Associativa UISP</a:t>
            </a:r>
            <a:endParaRPr/>
          </a:p>
        </p:txBody>
      </p:sp>
      <p:pic>
        <p:nvPicPr>
          <p:cNvPr id="240" name="Google Shape;24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75" y="881400"/>
            <a:ext cx="7442127" cy="216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 rotWithShape="1">
          <a:blip r:embed="rId5">
            <a:alphaModFix/>
          </a:blip>
          <a:srcRect b="0" l="921" r="0" t="0"/>
          <a:stretch/>
        </p:blipFill>
        <p:spPr>
          <a:xfrm>
            <a:off x="82850" y="3224975"/>
            <a:ext cx="7514750" cy="13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8"/>
          <p:cNvSpPr txBox="1"/>
          <p:nvPr/>
        </p:nvSpPr>
        <p:spPr>
          <a:xfrm>
            <a:off x="5985950" y="3490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Tabelle</a:t>
            </a:r>
            <a:endParaRPr/>
          </a:p>
        </p:txBody>
      </p:sp>
      <p:sp>
        <p:nvSpPr>
          <p:cNvPr id="244" name="Google Shape;244;p28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15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246" name="Google Shape;246;p28"/>
          <p:cNvSpPr txBox="1"/>
          <p:nvPr/>
        </p:nvSpPr>
        <p:spPr>
          <a:xfrm>
            <a:off x="5260325" y="4067700"/>
            <a:ext cx="3626100" cy="554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Aliquote IVA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Causali Pagamento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/>
          <p:nvPr>
            <p:ph type="title"/>
          </p:nvPr>
        </p:nvSpPr>
        <p:spPr>
          <a:xfrm>
            <a:off x="6461375" y="810775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2"/>
                </a:solidFill>
              </a:rPr>
              <a:t>Rete Associativa UISP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252" name="Google Shape;2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54272"/>
            <a:ext cx="5107914" cy="413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88301" y="1732949"/>
            <a:ext cx="5446626" cy="237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9"/>
          <p:cNvSpPr txBox="1"/>
          <p:nvPr/>
        </p:nvSpPr>
        <p:spPr>
          <a:xfrm>
            <a:off x="5985950" y="3490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Causali contabili</a:t>
            </a:r>
            <a:endParaRPr/>
          </a:p>
        </p:txBody>
      </p:sp>
      <p:sp>
        <p:nvSpPr>
          <p:cNvPr id="256" name="Google Shape;256;p29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257" name="Google Shape;257;p29"/>
          <p:cNvSpPr txBox="1"/>
          <p:nvPr/>
        </p:nvSpPr>
        <p:spPr>
          <a:xfrm>
            <a:off x="5260325" y="4067700"/>
            <a:ext cx="3626100" cy="923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Regole per garantire gli automatismi del software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Velocizzare inserimento (filtri su pdc, precompilazione informazioni,etc.)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" name="Google Shape;258;p29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16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 txBox="1"/>
          <p:nvPr>
            <p:ph type="title"/>
          </p:nvPr>
        </p:nvSpPr>
        <p:spPr>
          <a:xfrm>
            <a:off x="346425" y="1450900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Tipologie SCRITTURE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264" name="Google Shape;2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0"/>
          <p:cNvSpPr txBox="1"/>
          <p:nvPr/>
        </p:nvSpPr>
        <p:spPr>
          <a:xfrm>
            <a:off x="5985950" y="3490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Causali contabili</a:t>
            </a:r>
            <a:endParaRPr/>
          </a:p>
        </p:txBody>
      </p:sp>
      <p:sp>
        <p:nvSpPr>
          <p:cNvPr id="266" name="Google Shape;266;p30"/>
          <p:cNvSpPr txBox="1"/>
          <p:nvPr/>
        </p:nvSpPr>
        <p:spPr>
          <a:xfrm>
            <a:off x="346425" y="1851100"/>
            <a:ext cx="3479100" cy="212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Chiusura/Apertura bilancio (auto)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Corrispettivi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Fattura Acquisto/</a:t>
            </a:r>
            <a:r>
              <a:rPr lang="it">
                <a:latin typeface="Open Sans"/>
                <a:ea typeface="Open Sans"/>
                <a:cs typeface="Open Sans"/>
                <a:sym typeface="Open Sans"/>
              </a:rPr>
              <a:t>Vendita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Incassi e Pagamenti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Movimenti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Nota credito </a:t>
            </a:r>
            <a:r>
              <a:rPr lang="it">
                <a:latin typeface="Open Sans"/>
                <a:ea typeface="Open Sans"/>
                <a:cs typeface="Open Sans"/>
                <a:sym typeface="Open Sans"/>
              </a:rPr>
              <a:t>Acquisto/Vendita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Note debito Acquisto/Vendita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E-Commerce Tesseramento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Cespiti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7" name="Google Shape;26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2625" y="760600"/>
            <a:ext cx="4981424" cy="42441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0"/>
          <p:cNvSpPr txBox="1"/>
          <p:nvPr/>
        </p:nvSpPr>
        <p:spPr>
          <a:xfrm>
            <a:off x="8559875" y="469492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17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" name="Google Shape;269;p30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270" name="Google Shape;270;p30"/>
          <p:cNvSpPr txBox="1"/>
          <p:nvPr/>
        </p:nvSpPr>
        <p:spPr>
          <a:xfrm>
            <a:off x="6021750" y="4349500"/>
            <a:ext cx="28281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Causali precaricate nel modello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/>
          <p:nvPr>
            <p:ph type="title"/>
          </p:nvPr>
        </p:nvSpPr>
        <p:spPr>
          <a:xfrm>
            <a:off x="6461375" y="810775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Esempio: </a:t>
            </a:r>
            <a:r>
              <a:rPr lang="it" sz="1800">
                <a:solidFill>
                  <a:schemeClr val="dk2"/>
                </a:solidFill>
              </a:rPr>
              <a:t>Ricevuta Entrata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276" name="Google Shape;27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63375"/>
            <a:ext cx="7541235" cy="3627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1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18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" name="Google Shape;279;p31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2021</a:t>
            </a:r>
            <a:endParaRPr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/>
          <p:nvPr>
            <p:ph type="title"/>
          </p:nvPr>
        </p:nvSpPr>
        <p:spPr>
          <a:xfrm>
            <a:off x="4995875" y="810775"/>
            <a:ext cx="40311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Esempio: Ricevuta Uscita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285" name="Google Shape;28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2"/>
          <p:cNvSpPr txBox="1"/>
          <p:nvPr/>
        </p:nvSpPr>
        <p:spPr>
          <a:xfrm>
            <a:off x="5985950" y="349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63375"/>
            <a:ext cx="7537948" cy="311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2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19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" name="Google Shape;289;p32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3"/>
          <p:cNvSpPr txBox="1"/>
          <p:nvPr>
            <p:ph type="title"/>
          </p:nvPr>
        </p:nvSpPr>
        <p:spPr>
          <a:xfrm>
            <a:off x="6461375" y="810775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Esempio: </a:t>
            </a:r>
            <a:r>
              <a:rPr lang="it" sz="1800">
                <a:solidFill>
                  <a:schemeClr val="dk2"/>
                </a:solidFill>
              </a:rPr>
              <a:t>Fattura Acquisto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295" name="Google Shape;2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3"/>
          <p:cNvSpPr txBox="1"/>
          <p:nvPr/>
        </p:nvSpPr>
        <p:spPr>
          <a:xfrm>
            <a:off x="5985950" y="349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63175"/>
            <a:ext cx="5738106" cy="402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3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20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" name="Google Shape;299;p33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/>
          <p:nvPr>
            <p:ph type="title"/>
          </p:nvPr>
        </p:nvSpPr>
        <p:spPr>
          <a:xfrm>
            <a:off x="6461375" y="810775"/>
            <a:ext cx="2565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Esempio: </a:t>
            </a:r>
            <a:r>
              <a:rPr lang="it" sz="1800">
                <a:solidFill>
                  <a:schemeClr val="dk2"/>
                </a:solidFill>
              </a:rPr>
              <a:t>Fattura Vendita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305" name="Google Shape;30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4"/>
          <p:cNvSpPr txBox="1"/>
          <p:nvPr/>
        </p:nvSpPr>
        <p:spPr>
          <a:xfrm>
            <a:off x="5985950" y="349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07" name="Google Shape;30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63175"/>
            <a:ext cx="6156574" cy="3934688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4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" name="Google Shape;309;p34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5"/>
          <p:cNvSpPr txBox="1"/>
          <p:nvPr/>
        </p:nvSpPr>
        <p:spPr>
          <a:xfrm>
            <a:off x="2763775" y="349075"/>
            <a:ext cx="622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Ricerca e stampa scritture (LISTA MOVIMENTI) </a:t>
            </a:r>
            <a:endParaRPr/>
          </a:p>
        </p:txBody>
      </p:sp>
      <p:pic>
        <p:nvPicPr>
          <p:cNvPr id="316" name="Google Shape;31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10775"/>
            <a:ext cx="8422622" cy="402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415" y="3066775"/>
            <a:ext cx="19240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32475" y="3066775"/>
            <a:ext cx="1813650" cy="34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5"/>
          <p:cNvPicPr preferRelativeResize="0"/>
          <p:nvPr/>
        </p:nvPicPr>
        <p:blipFill rotWithShape="1">
          <a:blip r:embed="rId7">
            <a:alphaModFix/>
          </a:blip>
          <a:srcRect b="0" l="3403" r="7039" t="0"/>
          <a:stretch/>
        </p:blipFill>
        <p:spPr>
          <a:xfrm>
            <a:off x="7139150" y="1935825"/>
            <a:ext cx="1813650" cy="301010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5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35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322" name="Google Shape;322;p35"/>
          <p:cNvSpPr txBox="1"/>
          <p:nvPr/>
        </p:nvSpPr>
        <p:spPr>
          <a:xfrm>
            <a:off x="152400" y="4587725"/>
            <a:ext cx="71013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Visualizzazione scritture differenziata per ruolo operatore Front Office / Contabile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6"/>
          <p:cNvSpPr txBox="1"/>
          <p:nvPr/>
        </p:nvSpPr>
        <p:spPr>
          <a:xfrm>
            <a:off x="2741200" y="349075"/>
            <a:ext cx="624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Ricerca e stampa scritture (DETTAGLIO PRIMA NOTA) </a:t>
            </a:r>
            <a:endParaRPr/>
          </a:p>
        </p:txBody>
      </p:sp>
      <p:pic>
        <p:nvPicPr>
          <p:cNvPr id="329" name="Google Shape;32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63175"/>
            <a:ext cx="8839199" cy="394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6"/>
          <p:cNvPicPr preferRelativeResize="0"/>
          <p:nvPr/>
        </p:nvPicPr>
        <p:blipFill rotWithShape="1">
          <a:blip r:embed="rId5">
            <a:alphaModFix/>
          </a:blip>
          <a:srcRect b="21327" l="0" r="12311" t="0"/>
          <a:stretch/>
        </p:blipFill>
        <p:spPr>
          <a:xfrm>
            <a:off x="1652725" y="3337900"/>
            <a:ext cx="1962875" cy="3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4323" y="1354975"/>
            <a:ext cx="2039275" cy="2139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6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" name="Google Shape;333;p36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334" name="Google Shape;334;p36"/>
          <p:cNvSpPr txBox="1"/>
          <p:nvPr/>
        </p:nvSpPr>
        <p:spPr>
          <a:xfrm>
            <a:off x="152400" y="4638950"/>
            <a:ext cx="43002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Autorizzazioni stampe per ruolo operatore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7"/>
          <p:cNvSpPr txBox="1"/>
          <p:nvPr>
            <p:ph type="title"/>
          </p:nvPr>
        </p:nvSpPr>
        <p:spPr>
          <a:xfrm>
            <a:off x="6443575" y="750400"/>
            <a:ext cx="2636100" cy="5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600">
                <a:solidFill>
                  <a:schemeClr val="dk2"/>
                </a:solidFill>
              </a:rPr>
              <a:t>Rete Associativa UISP</a:t>
            </a:r>
            <a:endParaRPr b="1"/>
          </a:p>
        </p:txBody>
      </p:sp>
      <p:pic>
        <p:nvPicPr>
          <p:cNvPr id="340" name="Google Shape;34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75" y="843700"/>
            <a:ext cx="5057701" cy="414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7"/>
          <p:cNvPicPr preferRelativeResize="0"/>
          <p:nvPr/>
        </p:nvPicPr>
        <p:blipFill rotWithShape="1">
          <a:blip r:embed="rId5">
            <a:alphaModFix/>
          </a:blip>
          <a:srcRect b="10200" l="-687" r="2427" t="-1191"/>
          <a:stretch/>
        </p:blipFill>
        <p:spPr>
          <a:xfrm>
            <a:off x="4021850" y="1208775"/>
            <a:ext cx="5057699" cy="3807601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7"/>
          <p:cNvSpPr txBox="1"/>
          <p:nvPr/>
        </p:nvSpPr>
        <p:spPr>
          <a:xfrm>
            <a:off x="6138350" y="5014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Anagrafica Unica</a:t>
            </a:r>
            <a:endParaRPr/>
          </a:p>
        </p:txBody>
      </p:sp>
      <p:sp>
        <p:nvSpPr>
          <p:cNvPr id="344" name="Google Shape;344;p37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" name="Google Shape;345;p37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346" name="Google Shape;346;p37"/>
          <p:cNvSpPr txBox="1"/>
          <p:nvPr/>
        </p:nvSpPr>
        <p:spPr>
          <a:xfrm>
            <a:off x="227225" y="2047250"/>
            <a:ext cx="2868000" cy="2893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Anagrafica unica: clienti/fornitori/soci/enti affiliati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Tutti gli enti affiliati sono presenti nell’anagrafica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Soci importabili manualmente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Verifica Codice Fiscale/Partita IVA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Verifica Univocità anagrafica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Gestione professionisti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Verifica validità affiliazione e tesseramento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Collegamento con tesseramento: Ricevute da emettere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52" name="Google Shape;35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8025" y="798525"/>
            <a:ext cx="5640464" cy="41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200" y="1647450"/>
            <a:ext cx="6558150" cy="323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8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25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" name="Google Shape;356;p38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357" name="Google Shape;357;p38"/>
          <p:cNvSpPr txBox="1"/>
          <p:nvPr/>
        </p:nvSpPr>
        <p:spPr>
          <a:xfrm>
            <a:off x="263575" y="828375"/>
            <a:ext cx="3140400" cy="73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Preparazione lavoro tesseramento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Emissione ricevuta cumulativa per società o singola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9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Collegamento con tesseramento: Ricevute Emess</a:t>
            </a:r>
            <a:r>
              <a:rPr lang="it" sz="1800">
                <a:solidFill>
                  <a:schemeClr val="dk2"/>
                </a:solidFill>
              </a:rPr>
              <a:t>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63" name="Google Shape;36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9450" y="701875"/>
            <a:ext cx="6032124" cy="430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9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26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6" name="Google Shape;366;p39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367" name="Google Shape;367;p39"/>
          <p:cNvSpPr txBox="1"/>
          <p:nvPr/>
        </p:nvSpPr>
        <p:spPr>
          <a:xfrm>
            <a:off x="263575" y="828375"/>
            <a:ext cx="2635800" cy="554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Controllo lavoro operatore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Ristampa ricevute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8" name="Google Shape;36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175" y="1629100"/>
            <a:ext cx="6343273" cy="325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0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solidFill>
                  <a:schemeClr val="dk2"/>
                </a:solidFill>
              </a:rPr>
              <a:t>Collegamento con tesseramento: </a:t>
            </a:r>
            <a:r>
              <a:rPr lang="it" sz="1800">
                <a:solidFill>
                  <a:schemeClr val="dk2"/>
                </a:solidFill>
              </a:rPr>
              <a:t>E-Commerce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74" name="Google Shape;3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925" y="731375"/>
            <a:ext cx="7039949" cy="368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0"/>
          <p:cNvPicPr preferRelativeResize="0"/>
          <p:nvPr/>
        </p:nvPicPr>
        <p:blipFill rotWithShape="1">
          <a:blip r:embed="rId5">
            <a:alphaModFix/>
          </a:blip>
          <a:srcRect b="23629" l="0" r="0" t="0"/>
          <a:stretch/>
        </p:blipFill>
        <p:spPr>
          <a:xfrm>
            <a:off x="4248425" y="2221575"/>
            <a:ext cx="4742401" cy="26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0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27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8" name="Google Shape;378;p40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379" name="Google Shape;379;p40"/>
          <p:cNvSpPr txBox="1"/>
          <p:nvPr/>
        </p:nvSpPr>
        <p:spPr>
          <a:xfrm>
            <a:off x="309125" y="3870875"/>
            <a:ext cx="3366300" cy="1046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Contabilizzazione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Buoni prelievo (acquisto tessere)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Annullate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Resi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1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Cespiti 1/4 - Scheda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85" name="Google Shape;38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725" y="805800"/>
            <a:ext cx="5433374" cy="42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7499" y="2520850"/>
            <a:ext cx="3126123" cy="2470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1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28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9" name="Google Shape;389;p41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390" name="Google Shape;390;p41"/>
          <p:cNvSpPr txBox="1"/>
          <p:nvPr/>
        </p:nvSpPr>
        <p:spPr>
          <a:xfrm>
            <a:off x="5589163" y="901125"/>
            <a:ext cx="3322800" cy="204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Inserimento beni esistenti 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Generazione piano ammortamento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Inserimento da fattura di acquisto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Riconciliazione</a:t>
            </a: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 importi bilanci passati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Utilità: dismissione, suddivisione, variaz. durata, sospensione anno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Modifica manuale piano ammortamento, tenendo conto delle quote già contabilizzate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Open Sans"/>
              <a:buChar char="●"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Su scheda cespite contabilizzazione manuale o automatica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2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Cespiti 2</a:t>
            </a:r>
            <a:r>
              <a:rPr lang="it" sz="1800">
                <a:solidFill>
                  <a:schemeClr val="dk2"/>
                </a:solidFill>
              </a:rPr>
              <a:t>/4</a:t>
            </a:r>
            <a:r>
              <a:rPr lang="it" sz="1800">
                <a:solidFill>
                  <a:schemeClr val="dk2"/>
                </a:solidFill>
              </a:rPr>
              <a:t> - Ricerca e stampe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96" name="Google Shape;39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996100"/>
            <a:ext cx="6779896" cy="399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3396" y="1897746"/>
            <a:ext cx="3455500" cy="1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2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400" name="Google Shape;400;p42"/>
          <p:cNvSpPr txBox="1"/>
          <p:nvPr/>
        </p:nvSpPr>
        <p:spPr>
          <a:xfrm>
            <a:off x="5554000" y="3824325"/>
            <a:ext cx="3294300" cy="1046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Stampa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Libro beni ammortizzabili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Riepilogo ammortamento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Libro beni inferiori 516,46 euro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42"/>
          <p:cNvSpPr txBox="1"/>
          <p:nvPr/>
        </p:nvSpPr>
        <p:spPr>
          <a:xfrm>
            <a:off x="6837925" y="996100"/>
            <a:ext cx="2091000" cy="615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Filtro per: Conto, Stato, Categoria, Anno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42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29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3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Cespiti 3/4 - Acquisto &amp; Vendita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08" name="Google Shape;40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750" y="853204"/>
            <a:ext cx="8229301" cy="203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750" y="2186025"/>
            <a:ext cx="8184125" cy="13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6650" y="3292125"/>
            <a:ext cx="9000400" cy="17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3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30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3" name="Google Shape;413;p43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414" name="Google Shape;414;p43"/>
          <p:cNvSpPr txBox="1"/>
          <p:nvPr/>
        </p:nvSpPr>
        <p:spPr>
          <a:xfrm>
            <a:off x="5697550" y="798050"/>
            <a:ext cx="3294300" cy="615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Creazione cespiti da Fatture Acquisto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Cessione cespiti da Fatture Vendita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4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Cespiti 4/4 - Scritture Automatiche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20" name="Google Shape;42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96100"/>
            <a:ext cx="8839201" cy="1908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2174" y="2814427"/>
            <a:ext cx="6441974" cy="2139049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4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4" name="Google Shape;424;p44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425" name="Google Shape;425;p44"/>
          <p:cNvSpPr txBox="1"/>
          <p:nvPr/>
        </p:nvSpPr>
        <p:spPr>
          <a:xfrm>
            <a:off x="6396500" y="3095000"/>
            <a:ext cx="2682900" cy="147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Generazione  scritture fine anno quote ammortamento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Calcolo quote tenendo conto dei giorni di </a:t>
            </a: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competenza nell’anno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5"/>
          <p:cNvSpPr txBox="1"/>
          <p:nvPr>
            <p:ph type="title"/>
          </p:nvPr>
        </p:nvSpPr>
        <p:spPr>
          <a:xfrm>
            <a:off x="3795500" y="369400"/>
            <a:ext cx="5283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Bilancio contabile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31" name="Google Shape;43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96100"/>
            <a:ext cx="4843476" cy="200210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5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4" name="Google Shape;434;p45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435" name="Google Shape;435;p45"/>
          <p:cNvSpPr txBox="1"/>
          <p:nvPr/>
        </p:nvSpPr>
        <p:spPr>
          <a:xfrm>
            <a:off x="152400" y="3202650"/>
            <a:ext cx="3185100" cy="1046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Stampa bilancio contabile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Filtri per CDC, PDC, data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PDF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Excel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36" name="Google Shape;436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0" y="875600"/>
            <a:ext cx="4419600" cy="393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6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Bilancio Preventivo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42" name="Google Shape;44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96100"/>
            <a:ext cx="7098508" cy="399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4525" y="3251721"/>
            <a:ext cx="5945226" cy="12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6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6" name="Google Shape;446;p46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447" name="Google Shape;447;p46"/>
          <p:cNvSpPr txBox="1"/>
          <p:nvPr/>
        </p:nvSpPr>
        <p:spPr>
          <a:xfrm>
            <a:off x="7425325" y="996100"/>
            <a:ext cx="1464300" cy="1262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Inserimento bilancio preventivo per centri di costo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290" y="1395225"/>
            <a:ext cx="5739711" cy="3540324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7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Bilancio Contabile Comparato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54" name="Google Shape;45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7"/>
          <p:cNvPicPr preferRelativeResize="0"/>
          <p:nvPr/>
        </p:nvPicPr>
        <p:blipFill rotWithShape="1">
          <a:blip r:embed="rId5">
            <a:alphaModFix/>
          </a:blip>
          <a:srcRect b="34524" l="0" r="0" t="0"/>
          <a:stretch/>
        </p:blipFill>
        <p:spPr>
          <a:xfrm>
            <a:off x="152400" y="996100"/>
            <a:ext cx="5557000" cy="238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7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7" name="Google Shape;457;p47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458" name="Google Shape;458;p47"/>
          <p:cNvSpPr txBox="1"/>
          <p:nvPr/>
        </p:nvSpPr>
        <p:spPr>
          <a:xfrm>
            <a:off x="107225" y="3193025"/>
            <a:ext cx="3185100" cy="1262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Comparativo tra 2 anni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Comparativo</a:t>
            </a:r>
            <a:r>
              <a:rPr lang="it">
                <a:latin typeface="Open Sans"/>
                <a:ea typeface="Open Sans"/>
                <a:cs typeface="Open Sans"/>
                <a:sym typeface="Open Sans"/>
              </a:rPr>
              <a:t> con preventivo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Filtri per CDC, PDC, data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PDF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Excel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8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Bilancio Centri di Costo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64" name="Google Shape;46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8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35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6" name="Google Shape;466;p48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pic>
        <p:nvPicPr>
          <p:cNvPr id="467" name="Google Shape;46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0600" y="701875"/>
            <a:ext cx="4729874" cy="429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975" y="2750775"/>
            <a:ext cx="4898699" cy="200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8"/>
          <p:cNvSpPr txBox="1"/>
          <p:nvPr/>
        </p:nvSpPr>
        <p:spPr>
          <a:xfrm>
            <a:off x="363275" y="875650"/>
            <a:ext cx="3185100" cy="1262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Stampa bilancio per CDC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Totali per livello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Filtri per CDC, PDC, data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PDF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Excel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2275" y="756825"/>
            <a:ext cx="4677124" cy="260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0975" y="2500160"/>
            <a:ext cx="4604800" cy="2464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9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Bilancio Riclassificato Schemi CTS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77" name="Google Shape;477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302825"/>
            <a:ext cx="5051349" cy="138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8275" y="2372950"/>
            <a:ext cx="4807601" cy="171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9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36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1" name="Google Shape;481;p49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482" name="Google Shape;482;p49"/>
          <p:cNvSpPr txBox="1"/>
          <p:nvPr/>
        </p:nvSpPr>
        <p:spPr>
          <a:xfrm>
            <a:off x="188275" y="3725038"/>
            <a:ext cx="1860000" cy="1108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Prossimo rilascio  conterrà la traccia della relazione dimissione (rif. art. 13 Dlgs 117/2017).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3" name="Google Shape;483;p49"/>
          <p:cNvSpPr txBox="1"/>
          <p:nvPr/>
        </p:nvSpPr>
        <p:spPr>
          <a:xfrm>
            <a:off x="2140525" y="3725050"/>
            <a:ext cx="2855400" cy="1108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Situazione Patrimoniale 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Rendiconto Gestionale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Bilancio completo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Invio dati su Form Google UISP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PDF/Excel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0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Ritenute d’acconto e Certificazione Unica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89" name="Google Shape;48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50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pic>
        <p:nvPicPr>
          <p:cNvPr id="491" name="Google Shape;49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2175" y="772525"/>
            <a:ext cx="7578799" cy="4139311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50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37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3" name="Google Shape;493;p50"/>
          <p:cNvSpPr txBox="1"/>
          <p:nvPr/>
        </p:nvSpPr>
        <p:spPr>
          <a:xfrm>
            <a:off x="103900" y="964125"/>
            <a:ext cx="1514100" cy="147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Filtro: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Tipo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Data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Testo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Causale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Anagrafica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CDC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4" name="Google Shape;494;p50"/>
          <p:cNvSpPr txBox="1"/>
          <p:nvPr/>
        </p:nvSpPr>
        <p:spPr>
          <a:xfrm>
            <a:off x="2467025" y="2482700"/>
            <a:ext cx="2008500" cy="2385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Rilascio programma: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Gestione</a:t>
            </a: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 documenti (in beta)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Import una tantum documenti da scritture contabili per anno 2021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Contabilizzazione dei documenti 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it" sz="1100">
                <a:latin typeface="Open Sans"/>
                <a:ea typeface="Open Sans"/>
                <a:cs typeface="Open Sans"/>
                <a:sym typeface="Open Sans"/>
              </a:rPr>
              <a:t>Cert. Unica e creazione file entratel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1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Ritenute d’acconto e Certificazione Unica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00" name="Google Shape;50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1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pic>
        <p:nvPicPr>
          <p:cNvPr id="502" name="Google Shape;50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2525" y="843700"/>
            <a:ext cx="6937506" cy="39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51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38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4" name="Google Shape;504;p51"/>
          <p:cNvSpPr txBox="1"/>
          <p:nvPr/>
        </p:nvSpPr>
        <p:spPr>
          <a:xfrm>
            <a:off x="82050" y="912175"/>
            <a:ext cx="1959000" cy="615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Gestione Ritenute Acconto Occasionali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2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Ritenute d’acconto e Certificazione Unica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10" name="Google Shape;51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52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pic>
        <p:nvPicPr>
          <p:cNvPr id="512" name="Google Shape;51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0875" y="843700"/>
            <a:ext cx="6876563" cy="3994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52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39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4" name="Google Shape;514;p52"/>
          <p:cNvSpPr txBox="1"/>
          <p:nvPr/>
        </p:nvSpPr>
        <p:spPr>
          <a:xfrm>
            <a:off x="82050" y="912175"/>
            <a:ext cx="1959000" cy="831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Gestione Ritenute  Acconto Attività sportive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8250" y="912175"/>
            <a:ext cx="6382106" cy="39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53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Ritenute d’acconto e Certificazione Unica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21" name="Google Shape;521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53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523" name="Google Shape;523;p53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40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4" name="Google Shape;524;p53"/>
          <p:cNvSpPr txBox="1"/>
          <p:nvPr/>
        </p:nvSpPr>
        <p:spPr>
          <a:xfrm>
            <a:off x="82050" y="912175"/>
            <a:ext cx="2315400" cy="615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Gestione Ritenute acconto Professionisti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4"/>
          <p:cNvSpPr txBox="1"/>
          <p:nvPr>
            <p:ph type="title"/>
          </p:nvPr>
        </p:nvSpPr>
        <p:spPr>
          <a:xfrm>
            <a:off x="44967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Fattura.me: ricezione fatture passive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30" name="Google Shape;53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400" y="843700"/>
            <a:ext cx="8839203" cy="3226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5475" y="2712998"/>
            <a:ext cx="3048050" cy="208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0775" y="3606676"/>
            <a:ext cx="4953449" cy="12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54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41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5" name="Google Shape;535;p54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536" name="Google Shape;536;p54"/>
          <p:cNvSpPr txBox="1"/>
          <p:nvPr/>
        </p:nvSpPr>
        <p:spPr>
          <a:xfrm>
            <a:off x="417200" y="4130425"/>
            <a:ext cx="3276000" cy="831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Import fatture elettroniche attive e passive da cassetto fiscale o altro software.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5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Fattura.me: </a:t>
            </a:r>
            <a:r>
              <a:rPr lang="it" sz="1800">
                <a:solidFill>
                  <a:schemeClr val="dk2"/>
                </a:solidFill>
              </a:rPr>
              <a:t>Emissione fattura elettronica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42" name="Google Shape;54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01875"/>
            <a:ext cx="5417577" cy="4289226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5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42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5" name="Google Shape;545;p55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546" name="Google Shape;546;p55"/>
          <p:cNvSpPr txBox="1"/>
          <p:nvPr/>
        </p:nvSpPr>
        <p:spPr>
          <a:xfrm>
            <a:off x="5685725" y="978975"/>
            <a:ext cx="3276000" cy="1046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Convenzione UISP per pacchetto fatturazione elettronica e conservazione sostitutiva per 10 anni.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6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Fatturazione Elettronica Attiva e Passiva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52" name="Google Shape;55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96100"/>
            <a:ext cx="8839199" cy="3387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56"/>
          <p:cNvPicPr preferRelativeResize="0"/>
          <p:nvPr/>
        </p:nvPicPr>
        <p:blipFill rotWithShape="1">
          <a:blip r:embed="rId5">
            <a:alphaModFix/>
          </a:blip>
          <a:srcRect b="1960" l="0" r="0" t="0"/>
          <a:stretch/>
        </p:blipFill>
        <p:spPr>
          <a:xfrm>
            <a:off x="2921925" y="1336800"/>
            <a:ext cx="5979425" cy="365607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6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43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6" name="Google Shape;556;p56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557" name="Google Shape;557;p56"/>
          <p:cNvSpPr txBox="1"/>
          <p:nvPr/>
        </p:nvSpPr>
        <p:spPr>
          <a:xfrm>
            <a:off x="50275" y="3475875"/>
            <a:ext cx="2927700" cy="147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Inserimento veloce anagrafica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Aggiornamento dati anagrafica da XML Fattura elettronica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Compilazione conti in base </a:t>
            </a: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alle ultime</a:t>
            </a: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 scritture importate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Raggruppamento voci fattura in unica riga 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7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Help &amp; Tutorial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63" name="Google Shape;56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7"/>
          <p:cNvPicPr preferRelativeResize="0"/>
          <p:nvPr/>
        </p:nvPicPr>
        <p:blipFill rotWithShape="1">
          <a:blip r:embed="rId4">
            <a:alphaModFix/>
          </a:blip>
          <a:srcRect b="0" l="0" r="0" t="11047"/>
          <a:stretch/>
        </p:blipFill>
        <p:spPr>
          <a:xfrm>
            <a:off x="50275" y="1086850"/>
            <a:ext cx="5007233" cy="37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2540" y="1124488"/>
            <a:ext cx="3926708" cy="3738226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57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44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7" name="Google Shape;567;p57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8"/>
          <p:cNvSpPr txBox="1"/>
          <p:nvPr>
            <p:ph type="title"/>
          </p:nvPr>
        </p:nvSpPr>
        <p:spPr>
          <a:xfrm>
            <a:off x="4533500" y="369400"/>
            <a:ext cx="4545900" cy="4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chemeClr val="dk2"/>
                </a:solidFill>
              </a:rPr>
              <a:t>Assistenza e Formazione per la Rete Associativa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3" name="Google Shape;57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68" y="53921"/>
            <a:ext cx="1291898" cy="647951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8"/>
          <p:cNvSpPr txBox="1"/>
          <p:nvPr/>
        </p:nvSpPr>
        <p:spPr>
          <a:xfrm>
            <a:off x="8570000" y="4699275"/>
            <a:ext cx="51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Open Sans"/>
                <a:ea typeface="Open Sans"/>
                <a:cs typeface="Open Sans"/>
                <a:sym typeface="Open Sans"/>
              </a:rPr>
              <a:t>45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5" name="Google Shape;575;p58"/>
          <p:cNvSpPr txBox="1"/>
          <p:nvPr/>
        </p:nvSpPr>
        <p:spPr>
          <a:xfrm>
            <a:off x="4995875" y="53925"/>
            <a:ext cx="408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">
                <a:solidFill>
                  <a:schemeClr val="dk2"/>
                </a:solidFill>
              </a:rPr>
              <a:t>Software Gestionale Amministrativo UISP</a:t>
            </a:r>
            <a:endParaRPr sz="1200"/>
          </a:p>
        </p:txBody>
      </p:sp>
      <p:sp>
        <p:nvSpPr>
          <p:cNvPr id="576" name="Google Shape;576;p58"/>
          <p:cNvSpPr txBox="1"/>
          <p:nvPr/>
        </p:nvSpPr>
        <p:spPr>
          <a:xfrm>
            <a:off x="382300" y="1047625"/>
            <a:ext cx="8443800" cy="2986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●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Rilascio credenziali accesso al Legale Rappresentante di tutti i Comitati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●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Corso gestione operatori tesseramento e contabilità 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●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Eventuale supporto apertura/migrazione contabilità su Software Gestionale Amministrativo UISP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●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Corsi formazione utilizzo software gestionale amministrativo 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●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Calendario corsi </a:t>
            </a: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dalle ore 9,00 alle ore 13.00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Lunedì </a:t>
            </a: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29/11/2021- Liguria, Lombardia, Piemonte, Val d’Aosta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Lunedì 06/12/2021 - Emilia Romagna, Friuli Venezia Giulia, Trentino Alto Adige, Veneto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Lunedì 13/12/2021 - Abruzzo, Lazio, Marche, Molise, Toscana, Umbria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Open Sans"/>
              <a:buChar char="○"/>
            </a:pP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Lunedì 20/12/2021 - Basilicata, Calabria, Campania, Puglia, Sardegna, Sicilia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